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0" d="100"/>
          <a:sy n="80" d="100"/>
        </p:scale>
        <p:origin x="34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2/27/2018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2/27/2018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2/27/2018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2/27/2018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2/27/2018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2/27/2018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2/27/2018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2/27/2018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2/27/2018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4639" y="786063"/>
            <a:ext cx="10347234" cy="2233863"/>
          </a:xfrm>
        </p:spPr>
        <p:txBody>
          <a:bodyPr/>
          <a:lstStyle/>
          <a:p>
            <a:r>
              <a:rPr lang="en-CA" dirty="0" smtClean="0"/>
              <a:t>Religion as Alienation</a:t>
            </a:r>
            <a:endParaRPr lang="en-CA" dirty="0"/>
          </a:p>
        </p:txBody>
      </p:sp>
      <p:sp>
        <p:nvSpPr>
          <p:cNvPr id="3" name="Subtitle 2"/>
          <p:cNvSpPr>
            <a:spLocks noGrp="1"/>
          </p:cNvSpPr>
          <p:nvPr>
            <p:ph type="subTitle" idx="1"/>
          </p:nvPr>
        </p:nvSpPr>
        <p:spPr>
          <a:xfrm>
            <a:off x="1636218" y="3429842"/>
            <a:ext cx="8825658" cy="2982990"/>
          </a:xfrm>
        </p:spPr>
        <p:txBody>
          <a:bodyPr>
            <a:normAutofit fontScale="92500" lnSpcReduction="20000"/>
          </a:bodyPr>
          <a:lstStyle/>
          <a:p>
            <a:pPr algn="ctr"/>
            <a:r>
              <a:rPr lang="en-CA" sz="3900" b="1" dirty="0" smtClean="0"/>
              <a:t>KARL MARX </a:t>
            </a:r>
          </a:p>
          <a:p>
            <a:pPr algn="ctr"/>
            <a:r>
              <a:rPr lang="en-CA" sz="3900" b="1" dirty="0" smtClean="0"/>
              <a:t>RELS 1210 – CLASS 14 </a:t>
            </a:r>
          </a:p>
          <a:p>
            <a:pPr algn="ctr"/>
            <a:endParaRPr lang="en-CA" sz="3900" b="1" dirty="0"/>
          </a:p>
          <a:p>
            <a:pPr algn="ctr"/>
            <a:endParaRPr lang="en-CA" sz="3900" b="1" dirty="0" smtClean="0"/>
          </a:p>
          <a:p>
            <a:pPr algn="ctr"/>
            <a:r>
              <a:rPr lang="en-CA" sz="3900" b="1" dirty="0" smtClean="0"/>
              <a:t>MANDY MACARTHUR</a:t>
            </a:r>
          </a:p>
          <a:p>
            <a:pPr algn="ctr"/>
            <a:endParaRPr lang="en-CA" dirty="0"/>
          </a:p>
          <a:p>
            <a:pPr algn="ctr"/>
            <a:endParaRPr lang="en-CA" dirty="0"/>
          </a:p>
        </p:txBody>
      </p:sp>
    </p:spTree>
    <p:extLst>
      <p:ext uri="{BB962C8B-B14F-4D97-AF65-F5344CB8AC3E}">
        <p14:creationId xmlns:p14="http://schemas.microsoft.com/office/powerpoint/2010/main" val="653773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510750"/>
            <a:ext cx="9015024" cy="1342497"/>
          </a:xfrm>
        </p:spPr>
        <p:txBody>
          <a:bodyPr/>
          <a:lstStyle/>
          <a:p>
            <a:pPr algn="ctr"/>
            <a:r>
              <a:rPr lang="en-CA" dirty="0" smtClean="0"/>
              <a:t>Karl Marx </a:t>
            </a:r>
            <a:endParaRPr lang="en-CA" dirty="0"/>
          </a:p>
        </p:txBody>
      </p:sp>
      <p:sp>
        <p:nvSpPr>
          <p:cNvPr id="3" name="Content Placeholder 2"/>
          <p:cNvSpPr>
            <a:spLocks noGrp="1"/>
          </p:cNvSpPr>
          <p:nvPr>
            <p:ph idx="1"/>
          </p:nvPr>
        </p:nvSpPr>
        <p:spPr>
          <a:xfrm>
            <a:off x="321260" y="1152983"/>
            <a:ext cx="7042067" cy="5368133"/>
          </a:xfrm>
        </p:spPr>
        <p:txBody>
          <a:bodyPr>
            <a:normAutofit/>
          </a:bodyPr>
          <a:lstStyle/>
          <a:p>
            <a:r>
              <a:rPr lang="en-CA" dirty="0" smtClean="0"/>
              <a:t>1818 – 1883</a:t>
            </a:r>
          </a:p>
          <a:p>
            <a:r>
              <a:rPr lang="en-CA" dirty="0" smtClean="0"/>
              <a:t>German philosopher</a:t>
            </a:r>
          </a:p>
          <a:p>
            <a:r>
              <a:rPr lang="en-CA" dirty="0" smtClean="0"/>
              <a:t>Known as the “guiding spirit” of Communism </a:t>
            </a:r>
          </a:p>
          <a:p>
            <a:r>
              <a:rPr lang="en-CA" dirty="0" smtClean="0"/>
              <a:t>He worked earlier than the other theorists we’ve looked at so far, BUT his impact was felt much later in history</a:t>
            </a:r>
          </a:p>
          <a:p>
            <a:r>
              <a:rPr lang="en-CA" dirty="0" smtClean="0"/>
              <a:t>“Marx own century could ignore him, but its successors cannot” (114)</a:t>
            </a:r>
          </a:p>
          <a:p>
            <a:r>
              <a:rPr lang="en-CA" dirty="0" smtClean="0"/>
              <a:t>Presents more of an all-encompassing system of thought, rather than a solely religious perspective, that resembles a religion itself</a:t>
            </a:r>
          </a:p>
          <a:p>
            <a:r>
              <a:rPr lang="en-CA" dirty="0" smtClean="0"/>
              <a:t>A ruling philosophy of governments in many parts of the world</a:t>
            </a:r>
          </a:p>
          <a:p>
            <a:pPr marL="0" indent="0">
              <a:buNone/>
            </a:pPr>
            <a:endParaRPr lang="en-CA" dirty="0"/>
          </a:p>
        </p:txBody>
      </p:sp>
      <p:pic>
        <p:nvPicPr>
          <p:cNvPr id="4" name="Picture 3"/>
          <p:cNvPicPr>
            <a:picLocks noChangeAspect="1"/>
          </p:cNvPicPr>
          <p:nvPr/>
        </p:nvPicPr>
        <p:blipFill>
          <a:blip r:embed="rId2"/>
          <a:stretch>
            <a:fillRect/>
          </a:stretch>
        </p:blipFill>
        <p:spPr>
          <a:xfrm>
            <a:off x="7459578" y="1179359"/>
            <a:ext cx="4174959" cy="5341757"/>
          </a:xfrm>
          <a:prstGeom prst="rect">
            <a:avLst/>
          </a:prstGeom>
        </p:spPr>
      </p:pic>
    </p:spTree>
    <p:extLst>
      <p:ext uri="{BB962C8B-B14F-4D97-AF65-F5344CB8AC3E}">
        <p14:creationId xmlns:p14="http://schemas.microsoft.com/office/powerpoint/2010/main" val="3489456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38408"/>
          </a:xfrm>
        </p:spPr>
        <p:txBody>
          <a:bodyPr/>
          <a:lstStyle/>
          <a:p>
            <a:pPr algn="ctr"/>
            <a:r>
              <a:rPr lang="en-CA" b="1" dirty="0" smtClean="0"/>
              <a:t>Communism</a:t>
            </a:r>
            <a:r>
              <a:rPr lang="en-CA" dirty="0" smtClean="0"/>
              <a:t> </a:t>
            </a:r>
            <a:endParaRPr lang="en-CA" dirty="0"/>
          </a:p>
        </p:txBody>
      </p:sp>
      <p:sp>
        <p:nvSpPr>
          <p:cNvPr id="3" name="Content Placeholder 2"/>
          <p:cNvSpPr>
            <a:spLocks noGrp="1"/>
          </p:cNvSpPr>
          <p:nvPr>
            <p:ph idx="1"/>
          </p:nvPr>
        </p:nvSpPr>
        <p:spPr>
          <a:xfrm>
            <a:off x="334272" y="1191126"/>
            <a:ext cx="11432612" cy="5115470"/>
          </a:xfrm>
        </p:spPr>
        <p:txBody>
          <a:bodyPr>
            <a:normAutofit/>
          </a:bodyPr>
          <a:lstStyle/>
          <a:p>
            <a:r>
              <a:rPr lang="en-CA" dirty="0" smtClean="0"/>
              <a:t>“Marx’s writings are as sacred to some communists as is the Bible to the most sincere and devout Christians.” (114)</a:t>
            </a:r>
          </a:p>
          <a:p>
            <a:r>
              <a:rPr lang="en-CA" b="1" dirty="0" smtClean="0"/>
              <a:t>COMMUNISM</a:t>
            </a:r>
            <a:r>
              <a:rPr lang="en-CA" dirty="0" smtClean="0"/>
              <a:t> – a communal society in which all types of property and income are shared, and each person is paid directly according to their labor, abilities, and needs</a:t>
            </a:r>
          </a:p>
          <a:p>
            <a:r>
              <a:rPr lang="en-CA" dirty="0" smtClean="0"/>
              <a:t>“communism offers a system of doctrines with authorized interpretation.” (114) </a:t>
            </a:r>
          </a:p>
          <a:p>
            <a:r>
              <a:rPr lang="en-CA" dirty="0" smtClean="0"/>
              <a:t>It has sacred places, people, and ceremonies that can be deemed rituals</a:t>
            </a:r>
          </a:p>
          <a:p>
            <a:r>
              <a:rPr lang="en-CA" dirty="0" smtClean="0"/>
              <a:t>Communism as itself can be considered a religion </a:t>
            </a:r>
            <a:r>
              <a:rPr lang="en-CA" dirty="0" smtClean="0">
                <a:sym typeface="Wingdings" panose="05000000000000000000" pitchFamily="2" charset="2"/>
              </a:rPr>
              <a:t> offering a total vision of human life, a philosophical explanation of human’s purpose in the world, a detailed explanation of human history, and a fore-telling of the future</a:t>
            </a:r>
          </a:p>
          <a:p>
            <a:r>
              <a:rPr lang="en-CA" dirty="0"/>
              <a:t>Marx did not, however, address the subject of religion like our other theorists</a:t>
            </a:r>
          </a:p>
          <a:p>
            <a:r>
              <a:rPr lang="en-CA" dirty="0"/>
              <a:t>This means we have to deal with his theories a little differently in order to construct a clear stance on religion </a:t>
            </a:r>
          </a:p>
          <a:p>
            <a:pPr marL="0" indent="0">
              <a:buNone/>
            </a:pPr>
            <a:endParaRPr lang="en-CA" dirty="0"/>
          </a:p>
        </p:txBody>
      </p:sp>
    </p:spTree>
    <p:extLst>
      <p:ext uri="{BB962C8B-B14F-4D97-AF65-F5344CB8AC3E}">
        <p14:creationId xmlns:p14="http://schemas.microsoft.com/office/powerpoint/2010/main" val="597586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50440"/>
          </a:xfrm>
        </p:spPr>
        <p:txBody>
          <a:bodyPr/>
          <a:lstStyle/>
          <a:p>
            <a:pPr algn="ctr"/>
            <a:r>
              <a:rPr lang="en-CA" b="1" dirty="0" smtClean="0"/>
              <a:t>Life</a:t>
            </a:r>
            <a:endParaRPr lang="en-CA" b="1" dirty="0"/>
          </a:p>
        </p:txBody>
      </p:sp>
      <p:sp>
        <p:nvSpPr>
          <p:cNvPr id="3" name="Content Placeholder 2"/>
          <p:cNvSpPr>
            <a:spLocks noGrp="1"/>
          </p:cNvSpPr>
          <p:nvPr>
            <p:ph idx="1"/>
          </p:nvPr>
        </p:nvSpPr>
        <p:spPr>
          <a:xfrm>
            <a:off x="501732" y="1756611"/>
            <a:ext cx="11108742" cy="4752473"/>
          </a:xfrm>
        </p:spPr>
        <p:txBody>
          <a:bodyPr/>
          <a:lstStyle/>
          <a:p>
            <a:r>
              <a:rPr lang="en-CA" sz="2400" dirty="0" smtClean="0"/>
              <a:t>1818 – born into a large Jewish family in Trier, Germany </a:t>
            </a:r>
            <a:r>
              <a:rPr lang="en-CA" sz="2400" dirty="0" smtClean="0">
                <a:sym typeface="Wingdings" panose="05000000000000000000" pitchFamily="2" charset="2"/>
              </a:rPr>
              <a:t> a city at that time that was powerful and ruled by Christian noble families</a:t>
            </a:r>
          </a:p>
          <a:p>
            <a:r>
              <a:rPr lang="en-CA" sz="2400" dirty="0" smtClean="0">
                <a:sym typeface="Wingdings" panose="05000000000000000000" pitchFamily="2" charset="2"/>
              </a:rPr>
              <a:t>This caused his family to convert from Judaism to Christianity</a:t>
            </a:r>
          </a:p>
          <a:p>
            <a:r>
              <a:rPr lang="en-CA" sz="2400" dirty="0" smtClean="0">
                <a:sym typeface="Wingdings" panose="05000000000000000000" pitchFamily="2" charset="2"/>
              </a:rPr>
              <a:t>He was stubborn and outspoken from a young age, and he would often get in drunken fights with people even as a young scholar</a:t>
            </a:r>
          </a:p>
          <a:p>
            <a:r>
              <a:rPr lang="en-CA" sz="2400" dirty="0" smtClean="0">
                <a:sym typeface="Wingdings" panose="05000000000000000000" pitchFamily="2" charset="2"/>
              </a:rPr>
              <a:t>However, he became more serious about his studies when he started at the University of Berlin</a:t>
            </a:r>
          </a:p>
          <a:p>
            <a:r>
              <a:rPr lang="en-CA" sz="2400" dirty="0" smtClean="0">
                <a:sym typeface="Wingdings" panose="05000000000000000000" pitchFamily="2" charset="2"/>
              </a:rPr>
              <a:t>This university, plus others in Germany at the time, were highly influenced by the philosophy of </a:t>
            </a:r>
            <a:r>
              <a:rPr lang="en-CA" sz="2400" b="1" dirty="0" smtClean="0">
                <a:sym typeface="Wingdings" panose="05000000000000000000" pitchFamily="2" charset="2"/>
              </a:rPr>
              <a:t>Georg Wilhelm Friedrich von Hegel</a:t>
            </a:r>
          </a:p>
          <a:p>
            <a:pPr marL="0" indent="0">
              <a:buNone/>
            </a:pPr>
            <a:endParaRPr lang="en-CA" dirty="0"/>
          </a:p>
        </p:txBody>
      </p:sp>
    </p:spTree>
    <p:extLst>
      <p:ext uri="{BB962C8B-B14F-4D97-AF65-F5344CB8AC3E}">
        <p14:creationId xmlns:p14="http://schemas.microsoft.com/office/powerpoint/2010/main" val="433631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70756"/>
          </a:xfrm>
        </p:spPr>
        <p:txBody>
          <a:bodyPr/>
          <a:lstStyle/>
          <a:p>
            <a:pPr algn="ctr"/>
            <a:r>
              <a:rPr lang="en-CA" b="1" dirty="0" smtClean="0"/>
              <a:t>Absolute Idealism </a:t>
            </a:r>
            <a:endParaRPr lang="en-CA" b="1" dirty="0"/>
          </a:p>
        </p:txBody>
      </p:sp>
      <p:sp>
        <p:nvSpPr>
          <p:cNvPr id="3" name="Content Placeholder 2"/>
          <p:cNvSpPr>
            <a:spLocks noGrp="1"/>
          </p:cNvSpPr>
          <p:nvPr>
            <p:ph idx="1"/>
          </p:nvPr>
        </p:nvSpPr>
        <p:spPr>
          <a:xfrm>
            <a:off x="549860" y="1323474"/>
            <a:ext cx="11349372" cy="5113421"/>
          </a:xfrm>
        </p:spPr>
        <p:txBody>
          <a:bodyPr>
            <a:normAutofit/>
          </a:bodyPr>
          <a:lstStyle/>
          <a:p>
            <a:r>
              <a:rPr lang="en-CA" b="1" dirty="0" smtClean="0"/>
              <a:t>Hegel’s</a:t>
            </a:r>
            <a:r>
              <a:rPr lang="en-CA" dirty="0" smtClean="0"/>
              <a:t> main conceptual theory was based in philosophy that mental things (thoughts and ideas) were primary to the world, while physical things (objects made up of matter, including human bodies) were secondary. </a:t>
            </a:r>
          </a:p>
          <a:p>
            <a:r>
              <a:rPr lang="en-CA" dirty="0" smtClean="0"/>
              <a:t>The secondary things were only a physical representation of consciousness or the mind</a:t>
            </a:r>
          </a:p>
          <a:p>
            <a:r>
              <a:rPr lang="en-CA" dirty="0" smtClean="0"/>
              <a:t>This consciousness (these ideas and thoughts) was also known, according to Hegel, as the </a:t>
            </a:r>
            <a:r>
              <a:rPr lang="en-CA" b="1" dirty="0" smtClean="0"/>
              <a:t>universal spirit</a:t>
            </a:r>
            <a:r>
              <a:rPr lang="en-CA" dirty="0" smtClean="0"/>
              <a:t>, or </a:t>
            </a:r>
            <a:r>
              <a:rPr lang="en-CA" b="1" dirty="0" smtClean="0"/>
              <a:t>Absolute Idea</a:t>
            </a:r>
          </a:p>
          <a:p>
            <a:r>
              <a:rPr lang="en-CA" b="1" dirty="0" smtClean="0"/>
              <a:t>Absolute Idealism – </a:t>
            </a:r>
            <a:r>
              <a:rPr lang="en-CA" dirty="0" smtClean="0"/>
              <a:t>a monistic philosophy that claims our ideas/ thoughts are actually what makes up reality</a:t>
            </a:r>
          </a:p>
          <a:p>
            <a:r>
              <a:rPr lang="en-CA" b="1" dirty="0" smtClean="0"/>
              <a:t>The only thing truly knowable is our consciousness and we cannot be sure that anything material outside of our thoughts actually exist, </a:t>
            </a:r>
            <a:r>
              <a:rPr lang="en-CA" dirty="0" smtClean="0"/>
              <a:t>or at least the way we perceive it…</a:t>
            </a:r>
          </a:p>
          <a:p>
            <a:r>
              <a:rPr lang="en-CA" dirty="0" smtClean="0"/>
              <a:t>The only real thins are mental entities, not physical entities</a:t>
            </a:r>
          </a:p>
          <a:p>
            <a:r>
              <a:rPr lang="en-CA" dirty="0" smtClean="0"/>
              <a:t>This idealist (idealism) viewpoint does not require a God, supernatural beings, or any type of existence after death</a:t>
            </a:r>
          </a:p>
          <a:p>
            <a:endParaRPr lang="en-CA" dirty="0"/>
          </a:p>
        </p:txBody>
      </p:sp>
    </p:spTree>
    <p:extLst>
      <p:ext uri="{BB962C8B-B14F-4D97-AF65-F5344CB8AC3E}">
        <p14:creationId xmlns:p14="http://schemas.microsoft.com/office/powerpoint/2010/main" val="2152466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3765" y="1373051"/>
            <a:ext cx="5766720" cy="4949461"/>
          </a:xfrm>
        </p:spPr>
        <p:txBody>
          <a:bodyPr>
            <a:normAutofit/>
          </a:bodyPr>
          <a:lstStyle/>
          <a:p>
            <a:r>
              <a:rPr lang="en-CA" dirty="0" smtClean="0"/>
              <a:t>Hegel argued that everyone’s individual mind is actually part of an </a:t>
            </a:r>
            <a:r>
              <a:rPr lang="en-CA" b="1" dirty="0" smtClean="0"/>
              <a:t>Absolute Mind </a:t>
            </a:r>
            <a:r>
              <a:rPr lang="en-CA" dirty="0" smtClean="0"/>
              <a:t>(collective and interconnected), whether we realize it or not</a:t>
            </a:r>
          </a:p>
          <a:p>
            <a:r>
              <a:rPr lang="en-CA" dirty="0" smtClean="0"/>
              <a:t>This impacts how we think as humans and binds us together</a:t>
            </a:r>
          </a:p>
          <a:p>
            <a:r>
              <a:rPr lang="en-CA" dirty="0" smtClean="0"/>
              <a:t>WHAT DOES THIS REMIND US OF? </a:t>
            </a:r>
          </a:p>
          <a:p>
            <a:r>
              <a:rPr lang="en-CA" dirty="0" smtClean="0"/>
              <a:t>He also argued that if we would begin to understand this greater consciousness, we wouldn’t be so concerned with individualism</a:t>
            </a:r>
          </a:p>
          <a:p>
            <a:r>
              <a:rPr lang="en-CA" dirty="0" smtClean="0"/>
              <a:t>All reality is the expression of thoughts</a:t>
            </a:r>
            <a:endParaRPr lang="en-CA" dirty="0"/>
          </a:p>
        </p:txBody>
      </p:sp>
      <p:pic>
        <p:nvPicPr>
          <p:cNvPr id="1026" name="Picture 2" descr="Image result for hegel ideali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8586" y="1581553"/>
            <a:ext cx="3526088" cy="4740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518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322" y="950494"/>
            <a:ext cx="9977773" cy="5618747"/>
          </a:xfrm>
        </p:spPr>
        <p:txBody>
          <a:bodyPr>
            <a:normAutofit/>
          </a:bodyPr>
          <a:lstStyle/>
          <a:p>
            <a:r>
              <a:rPr lang="en-CA" sz="2400" dirty="0" smtClean="0"/>
              <a:t>So, thinkers at the time in Germany had to interact with this philosophy in some way in order to be taken seriously</a:t>
            </a:r>
          </a:p>
          <a:p>
            <a:r>
              <a:rPr lang="en-CA" sz="2400" dirty="0" smtClean="0"/>
              <a:t>Marx aligned with the “Young Hegelians” or the Hegelians of the Left Wing</a:t>
            </a:r>
          </a:p>
          <a:p>
            <a:r>
              <a:rPr lang="en-CA" sz="2400" dirty="0" smtClean="0"/>
              <a:t>They argued that yes, Hegel was right to speak about the issue of mind and matter, BUT he got it backwards!</a:t>
            </a:r>
          </a:p>
          <a:p>
            <a:r>
              <a:rPr lang="en-CA" sz="2400" dirty="0" smtClean="0"/>
              <a:t>They argued that matter (physical entities) were primary and knowable, and the mind (idealistic entities) were secondary and just a reflection of the material world</a:t>
            </a:r>
          </a:p>
          <a:p>
            <a:r>
              <a:rPr lang="en-CA" sz="2400" dirty="0" smtClean="0"/>
              <a:t>Marx was a </a:t>
            </a:r>
            <a:r>
              <a:rPr lang="en-CA" sz="2400" b="1" dirty="0" smtClean="0"/>
              <a:t>MATERIALIST</a:t>
            </a:r>
          </a:p>
          <a:p>
            <a:r>
              <a:rPr lang="en-CA" sz="2400" dirty="0" smtClean="0"/>
              <a:t>Hegel was an </a:t>
            </a:r>
            <a:r>
              <a:rPr lang="en-CA" sz="2400" b="1" dirty="0" smtClean="0"/>
              <a:t>IDEALIST</a:t>
            </a:r>
          </a:p>
          <a:p>
            <a:endParaRPr lang="en-CA" dirty="0"/>
          </a:p>
        </p:txBody>
      </p:sp>
    </p:spTree>
    <p:extLst>
      <p:ext uri="{BB962C8B-B14F-4D97-AF65-F5344CB8AC3E}">
        <p14:creationId xmlns:p14="http://schemas.microsoft.com/office/powerpoint/2010/main" val="1128833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3292" y="873824"/>
            <a:ext cx="10061992" cy="5635261"/>
          </a:xfrm>
        </p:spPr>
        <p:txBody>
          <a:bodyPr>
            <a:normAutofit/>
          </a:bodyPr>
          <a:lstStyle/>
          <a:p>
            <a:r>
              <a:rPr lang="en-CA" dirty="0" smtClean="0"/>
              <a:t>Marx held an overarching materialistic view of the world and destiny</a:t>
            </a:r>
          </a:p>
          <a:p>
            <a:r>
              <a:rPr lang="en-CA" dirty="0" smtClean="0"/>
              <a:t>This was the foundation of all his later theories and arguments</a:t>
            </a:r>
          </a:p>
          <a:p>
            <a:r>
              <a:rPr lang="en-CA" dirty="0" smtClean="0"/>
              <a:t>He claimed the only truly real things about the world can be found in material forces, not in mental concepts</a:t>
            </a:r>
          </a:p>
          <a:p>
            <a:r>
              <a:rPr lang="en-CA" dirty="0" smtClean="0"/>
              <a:t>These material forces, according to Marx, that drove the world and human civilization can be summarized as the following: </a:t>
            </a:r>
          </a:p>
          <a:p>
            <a:r>
              <a:rPr lang="en-CA" dirty="0" smtClean="0"/>
              <a:t>1. economic realities determine human behaviour</a:t>
            </a:r>
          </a:p>
          <a:p>
            <a:r>
              <a:rPr lang="en-CA" dirty="0" smtClean="0"/>
              <a:t>2. all history is (and is due to) a class struggle </a:t>
            </a:r>
            <a:r>
              <a:rPr lang="en-CA" dirty="0" smtClean="0">
                <a:sym typeface="Wingdings" panose="05000000000000000000" pitchFamily="2" charset="2"/>
              </a:rPr>
              <a:t> between the rich (those who owned things) and the poor (those who have to work to survive) </a:t>
            </a:r>
          </a:p>
          <a:p>
            <a:r>
              <a:rPr lang="en-CA" dirty="0" smtClean="0">
                <a:sym typeface="Wingdings" panose="05000000000000000000" pitchFamily="2" charset="2"/>
              </a:rPr>
              <a:t>2 classes:</a:t>
            </a:r>
          </a:p>
          <a:p>
            <a:r>
              <a:rPr lang="en-CA" dirty="0" smtClean="0">
                <a:sym typeface="Wingdings" panose="05000000000000000000" pitchFamily="2" charset="2"/>
              </a:rPr>
              <a:t>RICH = </a:t>
            </a:r>
            <a:r>
              <a:rPr lang="en-CA" dirty="0" smtClean="0"/>
              <a:t>bourgeoisie </a:t>
            </a:r>
            <a:r>
              <a:rPr lang="en-CA" dirty="0" smtClean="0">
                <a:sym typeface="Wingdings" panose="05000000000000000000" pitchFamily="2" charset="2"/>
              </a:rPr>
              <a:t> the class the owns and controls the majority of society’s wealth and means of production</a:t>
            </a:r>
          </a:p>
          <a:p>
            <a:r>
              <a:rPr lang="en-CA" dirty="0" smtClean="0">
                <a:sym typeface="Wingdings" panose="05000000000000000000" pitchFamily="2" charset="2"/>
              </a:rPr>
              <a:t>POOR = p</a:t>
            </a:r>
            <a:r>
              <a:rPr lang="en-CA" dirty="0" smtClean="0"/>
              <a:t>roletariat </a:t>
            </a:r>
            <a:r>
              <a:rPr lang="en-CA" dirty="0" smtClean="0">
                <a:sym typeface="Wingdings" panose="05000000000000000000" pitchFamily="2" charset="2"/>
              </a:rPr>
              <a:t> working class that is forced to sell their labor </a:t>
            </a:r>
            <a:endParaRPr lang="en-CA" dirty="0"/>
          </a:p>
          <a:p>
            <a:endParaRPr lang="en-CA" dirty="0"/>
          </a:p>
        </p:txBody>
      </p:sp>
    </p:spTree>
    <p:extLst>
      <p:ext uri="{BB962C8B-B14F-4D97-AF65-F5344CB8AC3E}">
        <p14:creationId xmlns:p14="http://schemas.microsoft.com/office/powerpoint/2010/main" val="3499097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3133" y="248182"/>
            <a:ext cx="9869488" cy="6429344"/>
          </a:xfrm>
        </p:spPr>
        <p:txBody>
          <a:bodyPr>
            <a:normAutofit lnSpcReduction="10000"/>
          </a:bodyPr>
          <a:lstStyle/>
          <a:p>
            <a:r>
              <a:rPr lang="en-CA" dirty="0" smtClean="0"/>
              <a:t>Due to these bold and contradictory claims, he was unable to find success at the universities, so he decided to go off to write and publish on his own, writing political and philosophical essays</a:t>
            </a:r>
          </a:p>
          <a:p>
            <a:r>
              <a:rPr lang="en-CA" dirty="0" smtClean="0"/>
              <a:t>His key ideas on history, society, politics, and law the economy, as well as morals, philosophy, and religion were all highlighted in these publications</a:t>
            </a:r>
          </a:p>
          <a:p>
            <a:r>
              <a:rPr lang="en-CA" dirty="0" smtClean="0"/>
              <a:t>These essays were self-described as “the reckless criticism of all that exists” </a:t>
            </a:r>
          </a:p>
          <a:p>
            <a:r>
              <a:rPr lang="en-CA" dirty="0" smtClean="0"/>
              <a:t>WHY WOULD IT BE CONSIDERED RECKLESS?</a:t>
            </a:r>
          </a:p>
          <a:p>
            <a:r>
              <a:rPr lang="en-CA" dirty="0" smtClean="0"/>
              <a:t>Met Friedrich Engels, who was also a materialist, and together they published the </a:t>
            </a:r>
            <a:r>
              <a:rPr lang="en-CA" i="1" dirty="0" smtClean="0"/>
              <a:t>Communist Manifesto </a:t>
            </a:r>
            <a:r>
              <a:rPr lang="en-CA" dirty="0" smtClean="0"/>
              <a:t>(1848)</a:t>
            </a:r>
          </a:p>
          <a:p>
            <a:r>
              <a:rPr lang="en-CA" dirty="0" smtClean="0"/>
              <a:t>“Together they promoted their message of materialism, class struggle, communism, and revolution.” (117)</a:t>
            </a:r>
          </a:p>
          <a:p>
            <a:r>
              <a:rPr lang="en-CA" dirty="0" smtClean="0"/>
              <a:t>Marx was arrested in Belgium in 1848 and sent back in Germany, but he also began to revolt there and was arrested again</a:t>
            </a:r>
          </a:p>
          <a:p>
            <a:r>
              <a:rPr lang="en-CA" dirty="0" smtClean="0"/>
              <a:t>Luckily, he was acquitted of the charges and then went to London for the remainder of his life</a:t>
            </a:r>
          </a:p>
          <a:p>
            <a:r>
              <a:rPr lang="en-CA" dirty="0" smtClean="0"/>
              <a:t>Published </a:t>
            </a:r>
            <a:r>
              <a:rPr lang="en-CA" i="1" dirty="0" smtClean="0"/>
              <a:t>Capital</a:t>
            </a:r>
            <a:r>
              <a:rPr lang="en-CA" dirty="0" smtClean="0"/>
              <a:t> in 1867 – supported the materialist view and promoted a communist revolution</a:t>
            </a:r>
          </a:p>
          <a:p>
            <a:r>
              <a:rPr lang="en-CA" dirty="0" smtClean="0"/>
              <a:t>Died in London in 1883, mostly unnoticed</a:t>
            </a:r>
          </a:p>
          <a:p>
            <a:endParaRPr lang="en-CA" dirty="0"/>
          </a:p>
        </p:txBody>
      </p:sp>
    </p:spTree>
    <p:extLst>
      <p:ext uri="{BB962C8B-B14F-4D97-AF65-F5344CB8AC3E}">
        <p14:creationId xmlns:p14="http://schemas.microsoft.com/office/powerpoint/2010/main" val="3896643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164" y="296308"/>
            <a:ext cx="11421563" cy="918882"/>
          </a:xfrm>
        </p:spPr>
        <p:txBody>
          <a:bodyPr/>
          <a:lstStyle/>
          <a:p>
            <a:r>
              <a:rPr lang="en-CA" sz="2800" b="1" dirty="0" smtClean="0"/>
              <a:t>MARXISM – theories on society, economics, and politics</a:t>
            </a:r>
            <a:endParaRPr lang="en-CA" sz="2800" b="1" dirty="0"/>
          </a:p>
        </p:txBody>
      </p:sp>
      <p:sp>
        <p:nvSpPr>
          <p:cNvPr id="3" name="Content Placeholder 2"/>
          <p:cNvSpPr>
            <a:spLocks noGrp="1"/>
          </p:cNvSpPr>
          <p:nvPr>
            <p:ph idx="1"/>
          </p:nvPr>
        </p:nvSpPr>
        <p:spPr>
          <a:xfrm>
            <a:off x="146801" y="1419726"/>
            <a:ext cx="11698288" cy="5245769"/>
          </a:xfrm>
        </p:spPr>
        <p:txBody>
          <a:bodyPr>
            <a:normAutofit/>
          </a:bodyPr>
          <a:lstStyle/>
          <a:p>
            <a:r>
              <a:rPr lang="en-CA" sz="2400" b="1" dirty="0" smtClean="0"/>
              <a:t>Capitalism </a:t>
            </a:r>
          </a:p>
          <a:p>
            <a:r>
              <a:rPr lang="en-CA" sz="2400" dirty="0" smtClean="0"/>
              <a:t>Human societies develop due to class struggle</a:t>
            </a:r>
          </a:p>
          <a:p>
            <a:r>
              <a:rPr lang="en-CA" sz="2400" dirty="0" smtClean="0"/>
              <a:t>There is a conflict between the ruling class (bourgeoisie) and the working class (proletariat)</a:t>
            </a:r>
          </a:p>
          <a:p>
            <a:r>
              <a:rPr lang="en-CA" sz="2400" dirty="0" smtClean="0"/>
              <a:t>He used his theory of materialism to predict that capitalism would eventually fail through self-destruction and a new system would replace it</a:t>
            </a:r>
          </a:p>
          <a:p>
            <a:r>
              <a:rPr lang="en-CA" sz="2400" b="1" dirty="0" smtClean="0"/>
              <a:t>SOCIALISM (communism)</a:t>
            </a:r>
          </a:p>
          <a:p>
            <a:r>
              <a:rPr lang="en-CA" sz="2400" dirty="0" smtClean="0"/>
              <a:t>A classless society</a:t>
            </a:r>
          </a:p>
          <a:p>
            <a:r>
              <a:rPr lang="en-CA" sz="2400" dirty="0" smtClean="0"/>
              <a:t>He argued that the working class should revolt against capitalism to incite social and economic emancipation (a new form of freedom)</a:t>
            </a:r>
          </a:p>
        </p:txBody>
      </p:sp>
    </p:spTree>
    <p:extLst>
      <p:ext uri="{BB962C8B-B14F-4D97-AF65-F5344CB8AC3E}">
        <p14:creationId xmlns:p14="http://schemas.microsoft.com/office/powerpoint/2010/main" val="3154042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94819"/>
          </a:xfrm>
        </p:spPr>
        <p:txBody>
          <a:bodyPr/>
          <a:lstStyle/>
          <a:p>
            <a:r>
              <a:rPr lang="en-CA" dirty="0" smtClean="0"/>
              <a:t>This new “freedom” he argued…</a:t>
            </a:r>
            <a:endParaRPr lang="en-CA" dirty="0"/>
          </a:p>
        </p:txBody>
      </p:sp>
      <p:sp>
        <p:nvSpPr>
          <p:cNvPr id="3" name="Content Placeholder 2"/>
          <p:cNvSpPr>
            <a:spLocks noGrp="1"/>
          </p:cNvSpPr>
          <p:nvPr>
            <p:ph idx="1"/>
          </p:nvPr>
        </p:nvSpPr>
        <p:spPr>
          <a:xfrm>
            <a:off x="429544" y="1347537"/>
            <a:ext cx="6981910" cy="5269831"/>
          </a:xfrm>
        </p:spPr>
        <p:txBody>
          <a:bodyPr/>
          <a:lstStyle/>
          <a:p>
            <a:r>
              <a:rPr lang="en-CA" dirty="0" smtClean="0"/>
              <a:t>Offered a critique of religion and religious philosophies</a:t>
            </a:r>
          </a:p>
          <a:p>
            <a:r>
              <a:rPr lang="en-CA" dirty="0" smtClean="0"/>
              <a:t>Humans no longer had to be under the grip of false belief or religion</a:t>
            </a:r>
          </a:p>
          <a:p>
            <a:r>
              <a:rPr lang="en-CA" dirty="0" smtClean="0"/>
              <a:t>Humans came to realize, through intellect and reason, that they have two distinct selves</a:t>
            </a:r>
          </a:p>
          <a:p>
            <a:r>
              <a:rPr lang="en-CA" dirty="0" smtClean="0"/>
              <a:t>Actual and potential</a:t>
            </a:r>
          </a:p>
          <a:p>
            <a:r>
              <a:rPr lang="en-CA" dirty="0" smtClean="0"/>
              <a:t>The clashing (or ambivalence) of these selves creates a sense of alienation or disconnect of the self from the other (the mind and the matter) </a:t>
            </a:r>
          </a:p>
          <a:p>
            <a:r>
              <a:rPr lang="en-CA" dirty="0" smtClean="0"/>
              <a:t>Religion worked to keep these true selves hidden and “happy”</a:t>
            </a:r>
          </a:p>
          <a:p>
            <a:r>
              <a:rPr lang="en-CA" dirty="0" smtClean="0"/>
              <a:t>But we had to WAKE UP! STAY WOKE!</a:t>
            </a:r>
            <a:endParaRPr lang="en-CA" dirty="0"/>
          </a:p>
        </p:txBody>
      </p:sp>
      <p:pic>
        <p:nvPicPr>
          <p:cNvPr id="2050" name="Picture 2" descr="Image result for STAY WOKE ME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2354" y="2125579"/>
            <a:ext cx="3667125"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936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1597" y="1607750"/>
            <a:ext cx="8946541" cy="4195481"/>
          </a:xfrm>
        </p:spPr>
        <p:txBody>
          <a:bodyPr/>
          <a:lstStyle/>
          <a:p>
            <a:r>
              <a:rPr lang="en-CA" sz="2800" b="1" dirty="0" smtClean="0"/>
              <a:t>“RELIGION IS THE SIGN OF THE OPPRESSED CREATURE, THE HEART OF THE HEARTLESS WORLD, AND THE SOUL OF SOULLESS CONDITIONS. IT IS THE OPIUM OF THE PEOPLE. THE ABOLITION OF RELIGION AS THE ILLUSORY HAPPINESS OF THE PEOPLE IS REQUIRED FOR THEIR REAL HAPPINESS. THE DEMAND TO GIVE UP THE ILLUSION ABOUT ITS CONDITION IS THE DEMAND TO GIVE UP A CONDITION WHICH NEEDS ILLUSIONS.” </a:t>
            </a:r>
            <a:r>
              <a:rPr lang="en-CA" dirty="0" smtClean="0"/>
              <a:t>(Marx 42)</a:t>
            </a:r>
            <a:endParaRPr lang="en-CA" dirty="0"/>
          </a:p>
        </p:txBody>
      </p:sp>
    </p:spTree>
    <p:extLst>
      <p:ext uri="{BB962C8B-B14F-4D97-AF65-F5344CB8AC3E}">
        <p14:creationId xmlns:p14="http://schemas.microsoft.com/office/powerpoint/2010/main" val="38015278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92</TotalTime>
  <Words>1292</Words>
  <Application>Microsoft Office PowerPoint</Application>
  <PresentationFormat>Widescreen</PresentationFormat>
  <Paragraphs>83</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Century Gothic</vt:lpstr>
      <vt:lpstr>Wingdings</vt:lpstr>
      <vt:lpstr>Wingdings 3</vt:lpstr>
      <vt:lpstr>Ion</vt:lpstr>
      <vt:lpstr>Religion as Alienation</vt:lpstr>
      <vt:lpstr>Karl Marx </vt:lpstr>
      <vt:lpstr>Communism </vt:lpstr>
      <vt:lpstr>Life</vt:lpstr>
      <vt:lpstr>Absolute Idealism </vt:lpstr>
      <vt:lpstr>PowerPoint Presentation</vt:lpstr>
      <vt:lpstr>PowerPoint Presentation</vt:lpstr>
      <vt:lpstr>PowerPoint Presentation</vt:lpstr>
      <vt:lpstr>PowerPoint Presentation</vt:lpstr>
      <vt:lpstr>MARXISM – theories on society, economics, and politics</vt:lpstr>
      <vt:lpstr>This new “freedom” he argued…</vt:lpstr>
      <vt:lpstr>PowerPoint Presentation</vt:lpstr>
    </vt:vector>
  </TitlesOfParts>
  <Company>Saint Mary's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Religion as Alienation</dc:title>
  <dc:creator>Mandy MacArthur</dc:creator>
  <cp:lastModifiedBy>Mandy MacArthur</cp:lastModifiedBy>
  <cp:revision>26</cp:revision>
  <dcterms:created xsi:type="dcterms:W3CDTF">2018-02-27T12:45:43Z</dcterms:created>
  <dcterms:modified xsi:type="dcterms:W3CDTF">2018-02-27T14:17:52Z</dcterms:modified>
</cp:coreProperties>
</file>